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EDA"/>
    <a:srgbClr val="FFFF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571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991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56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60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1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0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30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8341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1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165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889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rgbClr val="FFEFD1"/>
            </a:gs>
            <a:gs pos="100000">
              <a:srgbClr val="F0EBD5">
                <a:lumMod val="52000"/>
                <a:lumOff val="48000"/>
                <a:alpha val="33000"/>
              </a:srgbClr>
            </a:gs>
            <a:gs pos="100000">
              <a:srgbClr val="D1C39F"/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01908-0C54-4AF8-A241-B0FF830F8C22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49AB7-93C0-4BB9-953C-9EA50E88B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788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0019" y="2852936"/>
            <a:ext cx="7772400" cy="1107554"/>
          </a:xfrm>
        </p:spPr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CRITERIUM  FOOT A 7</a:t>
            </a:r>
            <a:endParaRPr lang="fr-FR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>
            <a:normAutofit/>
          </a:bodyPr>
          <a:lstStyle/>
          <a:p>
            <a:r>
              <a:rPr lang="fr-FR" sz="2800" smtClean="0">
                <a:solidFill>
                  <a:srgbClr val="002060"/>
                </a:solidFill>
                <a:latin typeface="Comic Sans MS" panose="030F0702030302020204" pitchFamily="66" charset="0"/>
              </a:rPr>
              <a:t>REUNION   09  </a:t>
            </a:r>
            <a:r>
              <a:rPr lang="fr-F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OCTOBRE  2017</a:t>
            </a:r>
            <a:endParaRPr lang="fr-FR" sz="28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AutoShape 2" descr="Résultats de recherche d'images pour « LOGO DISTRICT DE FOOT HAUTE SAVOIE PAYS DE GEX 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4" descr="Résultats de recherche d'images pour « LOGO DISTRICT DE FOOT HAUTE SAVOIE PAYS DE GEX »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6" descr="Résultats de recherche d'images pour « LOGO DISTRICT DE FOOT HAUTE SAVOIE PAYS DE GEX »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8" descr="data:image/jpeg;base64,/9j/4AAQSkZJRgABAQAAAQABAAD/2wCEAAkGBxMTEhURExIVFRUXGRgaFxgVFxUXHhgiHRkdIB0hHR0fJyghHx4oHSAVITolKikrLi41GiAzOzYtNy0tLisBCgoKDg0OGxAQGy0lICYtLS0yLzIwNy0rLS0tLS0tLy0tLS0tLS0tLS0tLS0tLS0tLS0tLS0tLS0tLS0tLS0tLf/AABEIAIIAawMBEQACEQEDEQH/xAAcAAACAwEBAQEAAAAAAAAAAAAFBgAEBwMIAgH/xABEEAACAQMCAgYFCQUFCQAAAAABAgMABBEFIRIxBgcTQVFxIjJhgZEUI0JScpKhscE0U2Ky0RUkJXOiFjM1VIKUwuHw/8QAGgEAAwEBAQEAAAAAAAAAAAAAAAIDAQQFBv/EADQRAAIBAgQDBQYGAwEAAAAAAAABAgMRBBIhMQUyQSJRgZGxExRhcaHhFTM0QlLBI9Hwcv/aAAwDAQACEQMRAD8A2+SQKMsQB4k4Fak3ojG0ldge76V2cfOdSfBMv+Wa6IYOtLaP9HJPiGGhvNeGvoB7nrFtx6kcj+4KPzrpjwyo92kcc+M0VypsGXHWU30LdR9pyfyFWjwtdZHPLjcv2w+pTbp9eP6kcY8kZv1qq4dRW7ZF8XxEuVLyOa9LtRclVGSOYWLJHnW+5YaKu/UVcRxknZehJekWqKAW41BIAJiAyTyHLmaFhsI9FbzB43HLV38vsfZ6R6ou5V/fD/6rPdcI9mvM333HR3T8vsc06e3oGT2ZHiUI/EGtfDqG2vmYuLYlK+nkW4usiYetBGfIsv8AWkfC4PaTKx41UW8UEbfrJjPrwOvtVg39KhLhcukkdEeNw/dFha16cWb85Cn21I/LIqEsBXj0udUOK4aXW3zQbs9Qil3jlR/ssDXLOnOHMmjtp1qdTkkmWaQoKvWT+xn7afrXfw787wZ5fF/0/ijKDXvnyo6XttbwJAYrHt2ljD5ZpGwe8YFeZCVSpKWapls7dD2qkKVKMHClmzK/X0CcelxLdBVhVO3tGJjIHoNtnGeR3x7qg60nSu3fLLfvR0rDwVayilmht3MmiSsbKAJxDHED2M8Ued/p8Xf5VtZJV5X+qb8rGYeTeGhlv12kl53BXSrUGiuo2huGyyIJOF1OMHkWXnV8LSU6TU47N2ObG1nTrpwnulfX+0fWu6xx6ig7fNuHib1soMAZPhzzWUKGXDPs9qz+ZuJxObFpZ+xeL30DNrr1ubxgLmfm2A7J2B27u/HhXPLD1FRV4rp/6OuGLovEO05dd2soGtZYza26OyYe9LOMjGMt/p5V0SUlVk10hockZQdCEZNaz1+QYvVvzckLbwyW/F6IZY8Fcd7cx8K54e7+z1k1LxOup706tlBOPTa1gH0aSCa4kt5bWLhBlcsCxKAH1QRzArqxLqQpqcZu+i+ZxYNUqlWVOcFbV/L4C7qs0DEGCJohg8QZy++dsHyrspRqJdt3+h59edKTXs428bhbq8/bo/sv/Ka5+IfkPwOrhX6lePoa7Xzx9YKvWT+xn7afrXfw787wZ5fF/wBP4oyivfPlQtH0kuljWJZmVFGFC4GB58653haTk5OOrOtY6vGKgpWSKqdvO/EO1lc7ZHEx+NO/Z042dkia9tVldXb8wtadCLyTcxBB/GwH4bmoTx9GPW/yOqnwvEy6W+Z93HReKEFrjULaIKcH0skHy2NRfEU+WDOlcGn+6a9Shc/2TGAW1RX3xiKMufgCdvbWe/VHtD6lPwaC3n9PuVjqOj/89N/28n9KPfKv8V5m/hFP+b8j4N/pJ5X8vvtZDWrG1P4fUx8Hh0n9PudILuzJ4YtT4ducsc8K/Hl7qb3q+soejE/DJrSNT1RYsgEbFtqFozuCuEmClgeY9IAU0sTSmu3F6fD/AETjw/E02/ZyWumj/wBnJtDuN8RF8c+yKy4+4TVo4qlLaX9epxzwOIhvB+voFegCFb9FYFTwvsQQfVPcajj2nQbXwOjhcWsUk/j6Gt18+fVir1k/sZ+2n6138O/O8GeXxf8AT+KM80XQJ7o4iT0e922Ue/vPsFexWxFOiu0/DqfP4bB1a77C07+g2zaDp2nR9tfTKx7gxwCfBUG7fjzryqmOq1NIaI96hwqjT1qdp/TyE7XeufhBi0+2WNOQkkAz37iMbDuO58xUFSu7zdz0FaKtFWM+1fpZqF2T211KwJB4VbgXI5YVcAU6ilsjL95TsNJLsM8z3n+tUURXLQaLHo2n0jTk8w5dF+gcVw4JUGJDiTfBOVOMe/FRq1Mq+I9NORe1voNbwDiiZZBnBU44l29ndtS06rlujZxtsyxY9HYDEpMS8qpmZFso3/Rm3IOYxTKTNuJMuiIhJjLRn+Alfyo3HUmNPVlLcfL4o2uZXiVJMI7Ej1Tjn7ajWSUGPB3kjaa4joKOr6WlygjkzwhgxAOM47vKq0a0qUs0dyNehGtHLPa9xD6wusiHTlNnaqrXAXAAxwQ5+tjm2N+HyzTRg5vNI1ZYLLFWSMIvr+e6laaeRpJGO7N+g5AewbV0xWlkI2WLXT/GqqIjkM/RboRcXZDJE/ZZOZPRUH2KW5+eCKlOpGA0YuRolr0UtbQBrixJUc5DciRh7eABP9Oaj7SUuV/QfKlug9ddC7WWMSWp4MjKEEsjeYO9Yq8ou0gdKLV0A0157SGS0dG4jxKGDAcGR5e+qSpqbUkTjNxTiyt0ay0nydmChw2zjIyV28Dvgd9NU2zGR3sMhjMI7FiCV7xyrIvMriSVnYGXsnOnRgiXJphgz1aH/EE+xJ+VSr8hSnzGzVwnSKfWf0mfT7Fp4lDSMwjQnkpYH0j44wdvKqU45nqLJ2PL6qzsWYliSSSTkknmSfGuxK5IM6dajGTVYolJjl0F0AXl0sTD5tBxyY8Adh7zt8aWtPJG4QjmY59NOm0qSjTdMTMo9Asig8Jx6qDlkDmTsK5adJNZ5l5T6ROOkdWE8hE19dNxncqp4297tt7gMUzxCWkUL7JvdjvpmgNbII4Lh+EEkLIquN/gQPI1GVRSd5IooZVoxL6x4JBJHK8fDkcLOu6EjlvzG3cfxrooNWsmRqJ3uV7qDisLe6HrKTEx8QGPCfdyz5VsXabiY12UwmoK20EuSe0Vs5Odwf1FaneTXcJKNkmD7i42pxROuJKYYPdWLf4in2JPyqVfkKU+Y2muA6TOOvlM6av+fF+TVahzCT2MLtoMV2pEGwpa8qoibND6qr0RC+f6awcY8lDH88Vz4hXy/MpSdrhvqp06OC0k1KcgNKXYyN9FAT3+05J8dqjXbcsiK01ZZmB9Z62ZXk4LRFjj7nkHEze3h5KPZuaeGGX7hJVX0GToHr99drKzNEwjKjDKV4s5OzLy+B50tanCFhqcpSDlz0ggdZIJFBmHoNbnDFieQHcw9o5d+MVL2clZrbvHzp6AvWtHZbKLT4Qplb0sZwAFPExz4cRVR508J9tzYso9nKgX0k44Yba3bC8CeoDxHbAyT7TnYeFVpWbbJVNEkLMtzV7EhZlloHGTqrfOpJ9iT+WpV+QenzG41wHSIHXamdN8po//ACq+H5ydTYwxa7jnLdrypkKwhpt+0Ll1+kjow+srrgj9fcKyUVJAnYbLq97XSNNs0bHbTdk58OBzkH4qfcK5rWqSky97xSE/XLIQ3s8CjCxyMq+Q5fhg1am7pMlNWbRq/QS6W00eS6O+8j+ZHoqPiPxrmrLPVUS1N5YXAsetR6anbSKJtQnBcg8oQ+/pHuJ54G59gp5RdTRaRQqaj8wTYdYd1G0kmIneTmzqSQByVcEAKN9qZ0IvQxVGircaxJO3aytxO3M8vcB3CqxioqyJSbbuytJc0xgCklrBhr6pHzqafYk/lqNfkKU+Y3muA6RC66z/AIaf82P9atQ5ydTlMHjau5HOXrXlToVnatMOY1BxF2GfREvaoe9Gxg488L8KnbW5S+li1qustdSLLKiiXHC7rkdpgbFl5Bsd45+FZCOXRGSdx1N9no+UB3WcI3vfi/Wp5f8AP4DX/wAYg6jcM7cbEszEkk95q7VkIisJaw0IQT+iKZCM/WmoAFlqUcc+qD/icf2JP5ajX5B6fMb7XAdIldcVvx6XMfqGNv8AWB+tVovtiVOU88xPXcjnDGm2zupKIzDP0QTTppCtMuf2dN+5k+41GZd5lmUG0yfJ+Zk+41LmQ1mfcGmzcQ+Zk+41Ckr7g0wxbi4WCW37GQpKUb1W9FkOQR7sg0PK2nczW1gXdabNt8zJ9xq1yXeCTOH9mT/uZPuNWZkNZluHTpuEfMyfcamUl3iNM+zp037mT7jUZl3hZgasGH3qWt+K/ZvqRMfiVH61DEPsFKXMbpXCdAN6Sad8otJ7f95G6jzKnH44pouzuY1dHk9CRsdiNiPAjmPjXemczRo/Vfb28iSduwXFxAFzn0gQ/EvMYBwMnfkKSpKS2+JsUuoT0uxibTpS0q/KZO2eEmYhwsZGAoz34Ye8VspPOrLTQxJZfiV9XgjitZbtShBgs+wHak8UoY9uOENxZIwGzzpU25W+L+w7tluFLFIJL+WIRQqi2iPGMsVMj8BOQXAJGWGMjal1UU/iGjYD02BTeoJZl4PlLI8AkdfRwd+fCEzgeseWKvJ9jRdNyaXa1DsFhbjUJflDwLBFDHlRM6xF3bGdzswAJ4d8ZHjUZN5FbcdJZncH2tlAkN08jhns5LleEyMe3DKOw79+HP4VrbbVutvubZWO9hbQ/IIXPAcwwkymZu1MxmAdCOLPDwd2MVt3m/7YxpWLGnWcbNqIUIxjnKwhyWCphtlBdduW+T5GiTay/IxJamVVcQ17qM0/EdxckesyxqfsjLfiQPdXJiXqkWpLqanXKWJQB5n62NBNpqMmBiOf52Pw9I+mPc2fjXZSleJCa1BXR90ZliaBJGkdUVnaQY4iF+iRtk5qt9L3J/Ae/wDZPFzHbCK1btFlbtA9zwr2LcL8WWzkNtSqr2b3Y3s9bFKz6Nq4nk7G1QW7yJcFnucx8AJDH0ssHxtih1NtXqaonCXSYo7aK6aG1AkVXWLjuOPhckA7nhPI5AORTRk3K12LJK1whouiJcxK6x2yF5Gijjd7nMjKnEQCDgbePhRObi7a/QyMbop6jpUUdpHdtBBhwSqD5Xn1ip9MHgByORO9GZuWW/oakkrnPStGimgFx2VpECZBEsklzmQxjL4IbC+G/OslJp21NSTVyy+lRR20F08UAEyowH97PCrnGWbPDtuSM52rYybbir6fIWUUtSdI9HS04Flgtyz8XCEec4UHAfdsAN3DnWwm57NmSjl3ExUJIVRkk4AHeTyFOB6X6IaMLSzht/pKuX9rHdvxJrzaks0mzqirKwZpBiUAJ3Wj0T/tCzKoPn4svD7Tj0l/6ht5gU9OWViyV0ee9CUK4kadIXikUhZVcnKEHcD2jBFdl9LEGtRyTpZP20lwdQtzI6FATFIRGpbiIjBGBk7b5yPjWZFa1gzO97lG61cyG7LXlsPlfZ9twxzD/dkEFfAkjfnmhK1tNjW9y3FrrG1jsvllqIoyrKRFLx5VuIZPLn7N++tUVmzWZjelrhO06SyID/erV37RpRI8MhdXZeEspGADw+ytdNPozFJ95Vl1phbxW4urYLEQUfs5uMEPxg59X1v4aHDW9mClpa5NP6SSxI6C8tW4jIeN4ZCwMmOPBGBvgbEHlWOCb2Zqlbqfo1TitobVri1aOEIEJjmyQhyA2+CD37DNMo2d7PUVyvpc/Ne1E3QXtrq3JQuVKxyAgNvwZ+oO4d3jWwjl2TMk827CHU/0YM0/y2RfmoT83n6b+Pkv548KlXqWWVFacbu5ttcRclAEoAlAGPdb3V4XLahaJluc8ajdv41HefEd/Or0qltGTnHqjGY5a6rkLGm9GtDthptvcumnPLLJLlru4kiwAdlHD9Md47sioSm8zWpZRVgV0qntolESWth2jjIlsriSXgwdwQdskfnVKd77snO1hrtNFto7S0cppzPLGWd7q4kjLHP0QNjgbHwIpXOTk9/A3KrLYU+m1zAuII7e0V/Rbt7WaSVcHOVPFtnkT4bVSF9234iu21hxvtCtIBCoj0oloY2Zrm5lRnJG7KBtwnmDUVOTvuUcUu4T+k13CGEUVvbxlD6UltK8qSZHcW8K6Kd7XbIztc7dC+jMuoS8K5WJT87J3D2DxY/hzoqVVBBCDkz0BpthHBEkMShUQAKB/wDc++vObbd2daVizWGkoAlAEoAlAGWdYfVQlwWubLhjmO7xHZJD4j6rfgfZzq1OrbRk5QvsYlqTXMQFnPxoImZhE4xwlvWI88DflVlbdCO5UifenTFaCM2pSOsaPIWWMERg4wgJyQPfTKyFZWlkrWwSOt7qckvC0shcoqopbHoqvJR7BSqy2Geo+9A+rm4vAss4aC355Iw8g/hB5A/WPuzSTrKOi3NjTb3N20rTIreJYYUCIvID8z4n21xyk5O7LpJaIt1hpKAJQBKAJQBKAJQAH6R9F7W+TguYVfHqtyZfssNxTKTWxjVzIeknUnPGS9lMJl/dy4Rx5N6p/CrRrLqTcO4zy/6P3cLiOW1mRzsB2bHi8iMg+6rKSYmVjLoPVXqNzgtGLdPrTbH3IN/jiklVihlBmtdEuqyysyJHHyiYbh5QMKf4U5DzOT7ahKo2UUUh6qYxKAJQBKAJQBKAJQBKAJQBKAJQBMUASgCUASgCUASgCUASgD//2Q=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10" descr="DISTRICT HAUTE-SAVOIE – PAYS-DE-GEX DE FOOTBALL"/>
          <p:cNvSpPr>
            <a:spLocks noChangeAspect="1" noChangeArrowheads="1"/>
          </p:cNvSpPr>
          <p:nvPr/>
        </p:nvSpPr>
        <p:spPr bwMode="auto">
          <a:xfrm>
            <a:off x="155575" y="-593725"/>
            <a:ext cx="101917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852" y="292968"/>
            <a:ext cx="1598296" cy="183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14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RAPPEL  DES  OBJECTIFS</a:t>
            </a:r>
            <a:endParaRPr lang="fr-FR" sz="32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>
            <a:normAutofit/>
          </a:bodyPr>
          <a:lstStyle/>
          <a:p>
            <a:r>
              <a:rPr lang="fr-FR" sz="2000" dirty="0" smtClean="0">
                <a:solidFill>
                  <a:srgbClr val="002060"/>
                </a:solidFill>
              </a:rPr>
              <a:t>Permettre aux clubs qui ont un effectif insuffisant pour engager une équipe 2 ou 3 ou… de faire jouer TOUS leurs licenciés.</a:t>
            </a:r>
          </a:p>
          <a:p>
            <a:r>
              <a:rPr lang="fr-FR" sz="2000" dirty="0" smtClean="0">
                <a:solidFill>
                  <a:srgbClr val="002060"/>
                </a:solidFill>
              </a:rPr>
              <a:t>Faire jouer les licenciés lorsqu’ une équipe réserve fait forfait général pour insuffisance d’ effectif</a:t>
            </a:r>
          </a:p>
          <a:p>
            <a:r>
              <a:rPr lang="fr-FR" sz="2000" dirty="0" smtClean="0">
                <a:solidFill>
                  <a:srgbClr val="002060"/>
                </a:solidFill>
              </a:rPr>
              <a:t>S’ adapter au rythme de vie de certains joueurs: peu d’ entrainement, recherche du jeu plaisir sans contraintes, se libérer des matchs du dimanche après midi …. </a:t>
            </a:r>
          </a:p>
          <a:p>
            <a:r>
              <a:rPr lang="fr-FR" sz="2000" dirty="0" smtClean="0">
                <a:solidFill>
                  <a:srgbClr val="002060"/>
                </a:solidFill>
              </a:rPr>
              <a:t>Maintenir les effectifs au sein des clubs: fidélisation…</a:t>
            </a:r>
          </a:p>
          <a:p>
            <a:r>
              <a:rPr lang="fr-FR" sz="2000" dirty="0" smtClean="0">
                <a:solidFill>
                  <a:srgbClr val="002060"/>
                </a:solidFill>
              </a:rPr>
              <a:t>Faire jouer un maximum de licenciés dans le club: U19/ SENIORS/ VETERANS.</a:t>
            </a:r>
          </a:p>
          <a:p>
            <a:r>
              <a:rPr lang="fr-FR" sz="2000" dirty="0" smtClean="0">
                <a:solidFill>
                  <a:srgbClr val="002060"/>
                </a:solidFill>
              </a:rPr>
              <a:t>Offre « multi-pratiques de foot » du club</a:t>
            </a:r>
            <a:endParaRPr lang="fr-FR" sz="2000" dirty="0">
              <a:solidFill>
                <a:srgbClr val="00206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" y="1"/>
            <a:ext cx="1040984" cy="11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12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TEST saison 2017-2018</a:t>
            </a:r>
            <a:endParaRPr lang="fr-FR" sz="32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002060"/>
                </a:solidFill>
              </a:rPr>
              <a:t>1) se libérer d’ un maximum de contraintes: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- liberté de la programmation du match 	durant la semaine  	ou le week-end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- simplification des règles de pratique.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- Pas de coûts financiers durant cette période de test: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        - frais d’ engagement: 0 €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        - En cas de match non joué: 0 €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  - Encadrement libre : responsabilisation du capitaine d’ 	équipe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   - Pas d’esprit de compétition: critérium</a:t>
            </a:r>
            <a:endParaRPr lang="fr-FR" sz="2400" dirty="0">
              <a:solidFill>
                <a:srgbClr val="00206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" y="1"/>
            <a:ext cx="1040984" cy="11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002060"/>
                </a:solidFill>
              </a:rPr>
              <a:t>LES GRANDS PRINCIPES :</a:t>
            </a:r>
          </a:p>
          <a:p>
            <a:pPr marL="0" indent="0">
              <a:buNone/>
            </a:pPr>
            <a:r>
              <a:rPr lang="fr-FR" dirty="0">
                <a:solidFill>
                  <a:srgbClr val="002060"/>
                </a:solidFill>
              </a:rPr>
              <a:t> </a:t>
            </a:r>
            <a:r>
              <a:rPr lang="fr-FR" dirty="0" smtClean="0">
                <a:solidFill>
                  <a:srgbClr val="002060"/>
                </a:solidFill>
              </a:rPr>
              <a:t>    - </a:t>
            </a:r>
            <a:r>
              <a:rPr lang="fr-FR" sz="2400" dirty="0" smtClean="0">
                <a:solidFill>
                  <a:srgbClr val="002060"/>
                </a:solidFill>
              </a:rPr>
              <a:t>Un état d’esprit : « foot plaisir », foot « sans pression »      	  ( pas de montée/pas de descente)</a:t>
            </a:r>
          </a:p>
          <a:p>
            <a:pPr marL="0" indent="0">
              <a:buNone/>
            </a:pPr>
            <a:r>
              <a:rPr lang="fr-FR" dirty="0">
                <a:solidFill>
                  <a:srgbClr val="002060"/>
                </a:solidFill>
              </a:rPr>
              <a:t>  </a:t>
            </a:r>
            <a:r>
              <a:rPr lang="fr-FR" dirty="0" smtClean="0">
                <a:solidFill>
                  <a:srgbClr val="002060"/>
                </a:solidFill>
              </a:rPr>
              <a:t>   - </a:t>
            </a:r>
            <a:r>
              <a:rPr lang="fr-FR" sz="2400" dirty="0" smtClean="0">
                <a:solidFill>
                  <a:srgbClr val="002060"/>
                </a:solidFill>
              </a:rPr>
              <a:t>joueurs licenciés </a:t>
            </a:r>
            <a:r>
              <a:rPr lang="fr-FR" sz="2400" b="1" dirty="0" smtClean="0">
                <a:solidFill>
                  <a:srgbClr val="002060"/>
                </a:solidFill>
              </a:rPr>
              <a:t>obligatoirement </a:t>
            </a:r>
            <a:r>
              <a:rPr lang="fr-FR" sz="2400" dirty="0" smtClean="0">
                <a:solidFill>
                  <a:srgbClr val="002060"/>
                </a:solidFill>
              </a:rPr>
              <a:t>( </a:t>
            </a:r>
            <a:r>
              <a:rPr lang="fr-FR" sz="2000" dirty="0" smtClean="0">
                <a:solidFill>
                  <a:srgbClr val="002060"/>
                </a:solidFill>
              </a:rPr>
              <a:t>assurance , participation à 	plusieurs matchs le </a:t>
            </a:r>
            <a:r>
              <a:rPr lang="fr-FR" sz="2000" dirty="0" err="1" smtClean="0">
                <a:solidFill>
                  <a:srgbClr val="002060"/>
                </a:solidFill>
              </a:rPr>
              <a:t>we</a:t>
            </a:r>
            <a:r>
              <a:rPr lang="fr-FR" sz="2000" dirty="0" smtClean="0">
                <a:solidFill>
                  <a:srgbClr val="002060"/>
                </a:solidFill>
              </a:rPr>
              <a:t> = règle des 2 jours, ….)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- joueurs qualifiés non suspendus        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- 7 joueurs (dont un gardien) + les remplaçants = 5 maxi 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      sur un demi terrain de foot à 11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 - utilisation des cages de 6 m du foot animation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 - il s’ agit d’ une </a:t>
            </a:r>
            <a:r>
              <a:rPr lang="fr-FR" sz="2400" b="1" u="sng" dirty="0" smtClean="0">
                <a:solidFill>
                  <a:srgbClr val="C00000"/>
                </a:solidFill>
              </a:rPr>
              <a:t>compétition officielle 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rgbClr val="002060"/>
                </a:solidFill>
              </a:rPr>
              <a:t>        - Les règlements sportifs , disciplinaires du District, les lois 	du jeu sont applicables </a:t>
            </a:r>
            <a:r>
              <a:rPr lang="fr-FR" sz="2400" b="1" dirty="0" smtClean="0">
                <a:solidFill>
                  <a:srgbClr val="002060"/>
                </a:solidFill>
              </a:rPr>
              <a:t>sauf REGLES PARTICULIERES </a:t>
            </a:r>
            <a:endParaRPr lang="fr-FR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FR" sz="2400" dirty="0">
              <a:solidFill>
                <a:srgbClr val="00206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" y="1"/>
            <a:ext cx="1040984" cy="11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42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ARBITRAGE:</a:t>
            </a:r>
            <a:b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ADAPTATION DES LOIS DU JEU</a:t>
            </a:r>
            <a:endParaRPr lang="fr-FR" sz="32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29459" y="1628800"/>
            <a:ext cx="8229600" cy="5102027"/>
          </a:xfrm>
        </p:spPr>
        <p:txBody>
          <a:bodyPr>
            <a:normAutofit lnSpcReduction="10000"/>
          </a:bodyPr>
          <a:lstStyle/>
          <a:p>
            <a:r>
              <a:rPr lang="fr-F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ARBITRAGE:</a:t>
            </a:r>
            <a:r>
              <a:rPr lang="fr-FR" sz="2400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      - </a:t>
            </a:r>
            <a:r>
              <a:rPr lang="fr-FR" sz="2000" dirty="0" smtClean="0">
                <a:solidFill>
                  <a:srgbClr val="002060"/>
                </a:solidFill>
              </a:rPr>
              <a:t>l’ arbitre officiel du club</a:t>
            </a:r>
          </a:p>
          <a:p>
            <a:pPr marL="0" indent="0">
              <a:buNone/>
            </a:pP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smtClean="0">
                <a:solidFill>
                  <a:srgbClr val="002060"/>
                </a:solidFill>
              </a:rPr>
              <a:t>       - un arbitre bénévole validé par le District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rgbClr val="002060"/>
                </a:solidFill>
              </a:rPr>
              <a:t>        - un dirigeant (licencié avec CM)</a:t>
            </a:r>
          </a:p>
          <a:p>
            <a:pPr marL="0" indent="0">
              <a:buNone/>
            </a:pP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smtClean="0">
                <a:solidFill>
                  <a:srgbClr val="002060"/>
                </a:solidFill>
              </a:rPr>
              <a:t>        - un joueur remplaçant</a:t>
            </a:r>
          </a:p>
          <a:p>
            <a:pPr marL="0" indent="0">
              <a:buNone/>
            </a:pP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smtClean="0">
                <a:solidFill>
                  <a:srgbClr val="002060"/>
                </a:solidFill>
              </a:rPr>
              <a:t>        - un joueur remplaçant d’ une équipe par mi-temps</a:t>
            </a:r>
          </a:p>
          <a:p>
            <a:pPr marL="0" indent="0">
              <a:buNone/>
            </a:pP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smtClean="0">
                <a:solidFill>
                  <a:srgbClr val="002060"/>
                </a:solidFill>
              </a:rPr>
              <a:t>        - cas extrême: auto arbitrage sous l’autorité des 2 capitaines (</a:t>
            </a:r>
            <a:r>
              <a:rPr lang="fr-FR" sz="1800" dirty="0" smtClean="0">
                <a:solidFill>
                  <a:srgbClr val="002060"/>
                </a:solidFill>
              </a:rPr>
              <a:t>chaque 	capitaine est responsable de l’ arbitrage sur sa moitié de terrain)</a:t>
            </a:r>
          </a:p>
          <a:p>
            <a:pPr marL="0" indent="0">
              <a:buNone/>
            </a:pPr>
            <a:endParaRPr lang="fr-FR" sz="2000" dirty="0" smtClean="0">
              <a:solidFill>
                <a:srgbClr val="002060"/>
              </a:solidFill>
            </a:endParaRPr>
          </a:p>
          <a:p>
            <a:r>
              <a:rPr lang="fr-F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FEUILLE DE MATCH </a:t>
            </a:r>
            <a:r>
              <a:rPr lang="fr-FR" sz="2000" dirty="0" smtClean="0">
                <a:solidFill>
                  <a:srgbClr val="002060"/>
                </a:solidFill>
              </a:rPr>
              <a:t>habituelle complétée et signée par</a:t>
            </a:r>
            <a:endParaRPr lang="fr-FR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FR" sz="2000" dirty="0" smtClean="0">
                <a:solidFill>
                  <a:srgbClr val="002060"/>
                </a:solidFill>
              </a:rPr>
              <a:t>            - les 2 capitaines </a:t>
            </a:r>
          </a:p>
          <a:p>
            <a:pPr marL="0" indent="0">
              <a:buNone/>
            </a:pP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smtClean="0">
                <a:solidFill>
                  <a:srgbClr val="002060"/>
                </a:solidFill>
              </a:rPr>
              <a:t>            - le ou les arbitres</a:t>
            </a:r>
          </a:p>
          <a:p>
            <a:pPr marL="0" indent="0">
              <a:buNone/>
            </a:pPr>
            <a:endParaRPr lang="fr-FR" sz="2000" dirty="0" smtClean="0">
              <a:solidFill>
                <a:srgbClr val="002060"/>
              </a:solidFill>
            </a:endParaRPr>
          </a:p>
          <a:p>
            <a:r>
              <a:rPr lang="fr-F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JOUEURS LICENCIES</a:t>
            </a:r>
            <a:r>
              <a:rPr lang="fr-FR" sz="2000" b="1" dirty="0" smtClean="0">
                <a:solidFill>
                  <a:srgbClr val="002060"/>
                </a:solidFill>
              </a:rPr>
              <a:t> :  U19/SENIORS/VETERANS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" y="1"/>
            <a:ext cx="1040984" cy="11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66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4" y="377280"/>
            <a:ext cx="7704856" cy="648072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400" b="1" u="sng" dirty="0" smtClean="0">
                <a:solidFill>
                  <a:srgbClr val="002060"/>
                </a:solidFill>
              </a:rPr>
              <a:t>DUREE DES RENCONTRES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rgbClr val="002060"/>
                </a:solidFill>
              </a:rPr>
              <a:t>       - </a:t>
            </a:r>
            <a:r>
              <a:rPr lang="fr-FR" sz="2000" dirty="0" smtClean="0">
                <a:solidFill>
                  <a:srgbClr val="002060"/>
                </a:solidFill>
              </a:rPr>
              <a:t>2 X 35 mn</a:t>
            </a: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smtClean="0">
                <a:solidFill>
                  <a:srgbClr val="002060"/>
                </a:solidFill>
              </a:rPr>
              <a:t>(avec une mi-temps de 10 mn maxi)</a:t>
            </a:r>
            <a:endParaRPr lang="fr-FR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FR" sz="1600" dirty="0" smtClean="0">
              <a:solidFill>
                <a:srgbClr val="002060"/>
              </a:solidFill>
            </a:endParaRPr>
          </a:p>
          <a:p>
            <a:r>
              <a:rPr lang="fr-FR" sz="2400" b="1" u="sng" dirty="0" smtClean="0">
                <a:solidFill>
                  <a:srgbClr val="002060"/>
                </a:solidFill>
              </a:rPr>
              <a:t>PAS DE HORS JEU</a:t>
            </a:r>
          </a:p>
          <a:p>
            <a:pPr marL="0" indent="0">
              <a:buNone/>
            </a:pPr>
            <a:endParaRPr lang="fr-FR" sz="1500" dirty="0" smtClean="0">
              <a:solidFill>
                <a:srgbClr val="002060"/>
              </a:solidFill>
            </a:endParaRPr>
          </a:p>
          <a:p>
            <a:r>
              <a:rPr lang="fr-FR" sz="2400" b="1" u="sng" dirty="0" smtClean="0">
                <a:solidFill>
                  <a:srgbClr val="002060"/>
                </a:solidFill>
              </a:rPr>
              <a:t>COUPS FRANCS</a:t>
            </a:r>
          </a:p>
          <a:p>
            <a:pPr marL="0" indent="0">
              <a:buNone/>
            </a:pPr>
            <a:r>
              <a:rPr lang="fr-FR" sz="2100" dirty="0" smtClean="0">
                <a:solidFill>
                  <a:srgbClr val="002060"/>
                </a:solidFill>
              </a:rPr>
              <a:t>        - coup franc ( libre= pas de notion CFD ou CFI)</a:t>
            </a:r>
          </a:p>
          <a:p>
            <a:pPr marL="0" indent="0">
              <a:buNone/>
            </a:pPr>
            <a:r>
              <a:rPr lang="fr-FR" sz="2100" dirty="0" smtClean="0">
                <a:solidFill>
                  <a:srgbClr val="002060"/>
                </a:solidFill>
              </a:rPr>
              <a:t>        - mur à 6m</a:t>
            </a:r>
          </a:p>
          <a:p>
            <a:pPr marL="271463" indent="-271463">
              <a:buNone/>
            </a:pPr>
            <a:r>
              <a:rPr lang="fr-FR" sz="2100" dirty="0" smtClean="0">
                <a:solidFill>
                  <a:srgbClr val="002060"/>
                </a:solidFill>
              </a:rPr>
              <a:t>        - En cas de CF dans la surface, le ballon sera posé sur la ligne de la surface des 13m  au point  plus proche de la faute</a:t>
            </a:r>
          </a:p>
          <a:p>
            <a:pPr marL="0" indent="0">
              <a:buNone/>
            </a:pPr>
            <a:endParaRPr lang="fr-FR" sz="1600" u="sng" dirty="0" smtClean="0">
              <a:solidFill>
                <a:srgbClr val="002060"/>
              </a:solidFill>
            </a:endParaRPr>
          </a:p>
          <a:p>
            <a:r>
              <a:rPr lang="fr-FR" sz="2400" b="1" u="sng" dirty="0" smtClean="0">
                <a:solidFill>
                  <a:srgbClr val="002060"/>
                </a:solidFill>
              </a:rPr>
              <a:t>PENALTY </a:t>
            </a:r>
            <a:r>
              <a:rPr lang="fr-FR" sz="2400" dirty="0" smtClean="0">
                <a:solidFill>
                  <a:srgbClr val="002060"/>
                </a:solidFill>
              </a:rPr>
              <a:t> si faute (selon la loi 14) commise dans la zone des 13 m: pénalty à 11m</a:t>
            </a:r>
          </a:p>
          <a:p>
            <a:pPr marL="0" indent="0">
              <a:buNone/>
            </a:pPr>
            <a:endParaRPr lang="fr-FR" sz="2400" b="1" u="sng" dirty="0" smtClean="0">
              <a:solidFill>
                <a:srgbClr val="002060"/>
              </a:solidFill>
            </a:endParaRPr>
          </a:p>
          <a:p>
            <a:r>
              <a:rPr lang="fr-FR" sz="2400" b="1" u="sng" dirty="0" smtClean="0">
                <a:solidFill>
                  <a:srgbClr val="002060"/>
                </a:solidFill>
              </a:rPr>
              <a:t>RELANCE DU GARDIEN à la main ET DEGAGEMENT  au pied des sorties de but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rgbClr val="002060"/>
                </a:solidFill>
              </a:rPr>
              <a:t>     -</a:t>
            </a:r>
            <a:endParaRPr lang="fr-FR" sz="2400" b="1" u="sng" dirty="0" smtClean="0">
              <a:solidFill>
                <a:srgbClr val="002060"/>
              </a:solidFill>
            </a:endParaRPr>
          </a:p>
          <a:p>
            <a:r>
              <a:rPr lang="fr-FR" sz="2400" b="1" u="sng" dirty="0" smtClean="0">
                <a:solidFill>
                  <a:srgbClr val="002060"/>
                </a:solidFill>
              </a:rPr>
              <a:t>CORNER / TOUCHE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rgbClr val="002060"/>
                </a:solidFill>
              </a:rPr>
              <a:t>      - RAS</a:t>
            </a:r>
          </a:p>
          <a:p>
            <a:pPr marL="0" indent="0">
              <a:buNone/>
            </a:pPr>
            <a:endParaRPr lang="fr-FR" sz="2400" b="1" u="sng" dirty="0" smtClean="0">
              <a:solidFill>
                <a:srgbClr val="002060"/>
              </a:solidFill>
            </a:endParaRPr>
          </a:p>
          <a:p>
            <a:r>
              <a:rPr lang="fr-FR" sz="2400" b="1" u="sng" dirty="0" smtClean="0">
                <a:solidFill>
                  <a:srgbClr val="002060"/>
                </a:solidFill>
              </a:rPr>
              <a:t>PAS DE TACLES (idem Futsal)</a:t>
            </a:r>
          </a:p>
          <a:p>
            <a:pPr marL="0" indent="0">
              <a:buNone/>
            </a:pPr>
            <a:endParaRPr lang="fr-FR" sz="2400" b="1" u="sng" dirty="0" smtClean="0">
              <a:solidFill>
                <a:srgbClr val="002060"/>
              </a:solidFill>
            </a:endParaRPr>
          </a:p>
          <a:p>
            <a:r>
              <a:rPr lang="fr-FR" sz="2400" b="1" u="sng" dirty="0" smtClean="0">
                <a:solidFill>
                  <a:srgbClr val="002060"/>
                </a:solidFill>
              </a:rPr>
              <a:t>SANCTIONS DISCIPLINAIRES:</a:t>
            </a:r>
          </a:p>
          <a:p>
            <a:pPr marL="361950" indent="-361950">
              <a:buNone/>
            </a:pPr>
            <a:r>
              <a:rPr lang="fr-FR" sz="2400" dirty="0" smtClean="0">
                <a:solidFill>
                  <a:srgbClr val="002060"/>
                </a:solidFill>
              </a:rPr>
              <a:t>       - un joueur ayant un comportement déviant, dangereux, agressif pourra être exclu  temporairement (10’ minimum) avec possibilité de remplacement.</a:t>
            </a:r>
          </a:p>
          <a:p>
            <a:pPr marL="271463" indent="0">
              <a:buNone/>
            </a:pPr>
            <a:r>
              <a:rPr lang="fr-FR" sz="2400" dirty="0" smtClean="0">
                <a:solidFill>
                  <a:srgbClr val="002060"/>
                </a:solidFill>
              </a:rPr>
              <a:t>Tout fait disciplinaire grave devra faire l’objet d’un rapport des intéressés et des capitaines à la Commission de Discipline du District.</a:t>
            </a:r>
            <a:endParaRPr lang="fr-FR" sz="2400" dirty="0">
              <a:solidFill>
                <a:srgbClr val="00206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" y="1"/>
            <a:ext cx="1040984" cy="11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26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LES POULES</a:t>
            </a:r>
            <a:b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2200" b="1" i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PROPOSITION     PHASE  AUTOMNE 2017</a:t>
            </a:r>
            <a:endParaRPr lang="fr-FR" sz="2200" b="1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fr-FR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Poule </a:t>
            </a:r>
            <a:r>
              <a:rPr lang="fr-FR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Unique</a:t>
            </a:r>
            <a:r>
              <a:rPr lang="fr-F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:</a:t>
            </a:r>
            <a:endParaRPr lang="fr-FR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fr-FR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fr-F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        </a:t>
            </a:r>
            <a:r>
              <a:rPr lang="fr-F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fr-FR" sz="1200" b="1">
                <a:solidFill>
                  <a:srgbClr val="002060"/>
                </a:solidFill>
                <a:latin typeface="Comic Sans MS" panose="030F0702030302020204" pitchFamily="66" charset="0"/>
              </a:rPr>
              <a:t>	</a:t>
            </a:r>
            <a:r>
              <a:rPr lang="fr-FR" sz="1200" b="1" smtClean="0">
                <a:solidFill>
                  <a:srgbClr val="002060"/>
                </a:solidFill>
                <a:latin typeface="Comic Sans MS" panose="030F0702030302020204" pitchFamily="66" charset="0"/>
              </a:rPr>
              <a:t>	</a:t>
            </a:r>
            <a:r>
              <a:rPr lang="fr-FR" sz="1200" b="1" smtClean="0">
                <a:solidFill>
                  <a:srgbClr val="FF0000"/>
                </a:solidFill>
                <a:latin typeface="Comic Sans MS" panose="030F0702030302020204" pitchFamily="66" charset="0"/>
              </a:rPr>
              <a:t>ANNECY </a:t>
            </a:r>
            <a:r>
              <a:rPr lang="fr-FR" sz="1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ITALIENS – DINGY ST CLAIR – </a:t>
            </a:r>
            <a:r>
              <a:rPr lang="fr-FR" sz="1200" b="1" smtClean="0">
                <a:solidFill>
                  <a:srgbClr val="FF0000"/>
                </a:solidFill>
                <a:latin typeface="Comic Sans MS" panose="030F0702030302020204" pitchFamily="66" charset="0"/>
              </a:rPr>
              <a:t>ESC OLYMPIQUE</a:t>
            </a:r>
          </a:p>
          <a:p>
            <a:pPr marL="0" indent="0">
              <a:buNone/>
            </a:pPr>
            <a:endParaRPr lang="fr-FR" sz="12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fr-FR" sz="1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fr-FR" sz="1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fr-FR" sz="1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EPAGNY – FERNEY VOLTAIRE – PERS JUSSY</a:t>
            </a:r>
          </a:p>
          <a:p>
            <a:pPr marL="0" indent="0">
              <a:buNone/>
            </a:pPr>
            <a:endParaRPr lang="fr-FR" sz="12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fr-FR" sz="1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fr-FR" sz="1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	PRINGY – SEYNOD – THONON AS</a:t>
            </a:r>
            <a:endParaRPr lang="fr-FR" sz="2000" b="1" dirty="0">
              <a:solidFill>
                <a:srgbClr val="C0000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" y="1"/>
            <a:ext cx="1040984" cy="11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93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525963"/>
          </a:xfrm>
        </p:spPr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VOTRE CORRESPONDANT   FOOT A 7</a:t>
            </a:r>
          </a:p>
          <a:p>
            <a:endParaRPr lang="fr-FR" b="1" u="sng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fr-FR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fr-FR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</a:t>
            </a:r>
            <a:r>
              <a:rPr lang="fr-FR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Pierre Alain  GEX</a:t>
            </a:r>
          </a:p>
          <a:p>
            <a:pPr marL="0" indent="0">
              <a:buNone/>
            </a:pPr>
            <a:r>
              <a:rPr lang="fr-FR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fr-FR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Tel:  06 11 23 33 71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courriel: gexpalain@gmail.com </a:t>
            </a:r>
            <a:endParaRPr lang="fr-FR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" y="1"/>
            <a:ext cx="1040984" cy="11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68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404</Words>
  <Application>Microsoft Office PowerPoint</Application>
  <PresentationFormat>Affichage à l'écran (4:3)</PresentationFormat>
  <Paragraphs>77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Comic Sans MS</vt:lpstr>
      <vt:lpstr>Wingdings</vt:lpstr>
      <vt:lpstr>Thème Office</vt:lpstr>
      <vt:lpstr>CRITERIUM  FOOT A 7</vt:lpstr>
      <vt:lpstr>RAPPEL  DES  OBJECTIFS</vt:lpstr>
      <vt:lpstr>TEST saison 2017-2018</vt:lpstr>
      <vt:lpstr>Présentation PowerPoint</vt:lpstr>
      <vt:lpstr>ARBITRAGE: ADAPTATION DES LOIS DU JEU</vt:lpstr>
      <vt:lpstr>Présentation PowerPoint</vt:lpstr>
      <vt:lpstr>LES POULES  PROPOSITION     PHASE  AUTOMNE 2017</vt:lpstr>
      <vt:lpstr>Présentation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CRITERIUM  FOOT A 7</dc:title>
  <dc:creator>DENIS</dc:creator>
  <cp:lastModifiedBy>PIRAT FABIEN</cp:lastModifiedBy>
  <cp:revision>35</cp:revision>
  <dcterms:created xsi:type="dcterms:W3CDTF">2017-09-27T07:25:18Z</dcterms:created>
  <dcterms:modified xsi:type="dcterms:W3CDTF">2017-10-12T10:58:47Z</dcterms:modified>
</cp:coreProperties>
</file>